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56"/>
  </p:notesMasterIdLst>
  <p:sldIdLst>
    <p:sldId id="257" r:id="rId5"/>
    <p:sldId id="264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AB520-F7AE-4F48-9518-440720A86629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FDF6E-8F16-478B-AAF7-0E90007FC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60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dotnet new -</a:t>
            </a:r>
            <a:r>
              <a:rPr lang="en-US" dirty="0" err="1"/>
              <a:t>i</a:t>
            </a:r>
            <a:r>
              <a:rPr lang="en-US" dirty="0"/>
              <a:t> IdentityServer4.Templates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FDF6E-8F16-478B-AAF7-0E90007FC0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20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Sit Dolor Amet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8DA14-10D9-4BAC-8B2B-912AF474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IdentityResources.Profile</a:t>
            </a:r>
            <a:r>
              <a:rPr lang="en-US" dirty="0"/>
              <a:t>() </a:t>
            </a:r>
            <a:r>
              <a:rPr lang="en-US"/>
              <a:t>and Test 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5D0FF-A4E6-4411-8938-D23BA4D22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0" y="2268638"/>
            <a:ext cx="6731391" cy="458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44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336DA-A5AF-48E5-B540-3EDC6372C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5188" y="2893671"/>
            <a:ext cx="7532660" cy="675534"/>
          </a:xfrm>
        </p:spPr>
        <p:txBody>
          <a:bodyPr/>
          <a:lstStyle/>
          <a:p>
            <a:r>
              <a:rPr lang="en-US" dirty="0"/>
              <a:t>Securing user authentication process</a:t>
            </a:r>
          </a:p>
        </p:txBody>
      </p:sp>
    </p:spTree>
    <p:extLst>
      <p:ext uri="{BB962C8B-B14F-4D97-AF65-F5344CB8AC3E}">
        <p14:creationId xmlns:p14="http://schemas.microsoft.com/office/powerpoint/2010/main" val="2985731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16ED-D311-43EF-B2F1-2CDBAF50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6335"/>
          </a:xfrm>
        </p:spPr>
        <p:txBody>
          <a:bodyPr/>
          <a:lstStyle/>
          <a:p>
            <a:r>
              <a:rPr lang="en-US" dirty="0"/>
              <a:t>Implicit grant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B7D16-7D99-4522-A3E5-281E88548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331089"/>
            <a:ext cx="7743825" cy="531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92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9CB2E-2ABE-4B40-8DF3-02497001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4760"/>
          </a:xfrm>
        </p:spPr>
        <p:txBody>
          <a:bodyPr/>
          <a:lstStyle/>
          <a:p>
            <a:r>
              <a:rPr lang="en-US" dirty="0"/>
              <a:t>Inspect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1A555-CA95-41AD-BF45-A750AB258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5534"/>
            <a:ext cx="12192000" cy="47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53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1445-CA94-4628-89AC-A81272931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783"/>
          </a:xfrm>
        </p:spPr>
        <p:txBody>
          <a:bodyPr/>
          <a:lstStyle/>
          <a:p>
            <a:r>
              <a:rPr lang="en-US" dirty="0"/>
              <a:t>Authorization endpoint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21CF21-116B-453C-B537-2ECB83B15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2" y="1412111"/>
            <a:ext cx="12192000" cy="54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3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5972-C7D0-44E2-B83E-B0D9B1931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51140"/>
          </a:xfrm>
        </p:spPr>
        <p:txBody>
          <a:bodyPr>
            <a:normAutofit fontScale="90000"/>
          </a:bodyPr>
          <a:lstStyle/>
          <a:p>
            <a:r>
              <a:rPr lang="en-US" dirty="0"/>
              <a:t>Name identifier from SUB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33397-71AF-4502-B0AB-17A5AA88E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9" y="1169043"/>
            <a:ext cx="11164730" cy="56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23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F216-FDBE-43E5-BA1B-61AA552DE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1059"/>
          </a:xfrm>
        </p:spPr>
        <p:txBody>
          <a:bodyPr/>
          <a:lstStyle/>
          <a:p>
            <a:r>
              <a:rPr lang="en-US" dirty="0"/>
              <a:t>Profile claims are missing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1CF2F-C7D4-48CC-8443-6593C761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1" y="1365813"/>
            <a:ext cx="11975177" cy="549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88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5241D-0F6D-4D98-8179-7A2F7C55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462"/>
          </a:xfrm>
        </p:spPr>
        <p:txBody>
          <a:bodyPr>
            <a:normAutofit fontScale="90000"/>
          </a:bodyPr>
          <a:lstStyle/>
          <a:p>
            <a:r>
              <a:rPr lang="en-US" dirty="0"/>
              <a:t>Authorization code + PKCE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B8E07-FA78-4D64-9DC2-4DD850ECB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663" y="1180618"/>
            <a:ext cx="10639673" cy="567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39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6B58A-BA55-4973-A782-03C96EF7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1059"/>
          </a:xfrm>
        </p:spPr>
        <p:txBody>
          <a:bodyPr/>
          <a:lstStyle/>
          <a:p>
            <a:r>
              <a:rPr lang="en-US" dirty="0"/>
              <a:t>Logging out of web application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9D016-9C6E-4E53-B253-BB734DA2E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855"/>
            <a:ext cx="12192000" cy="562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26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6B58A-BA55-4973-A782-03C96EF7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1059"/>
          </a:xfrm>
        </p:spPr>
        <p:txBody>
          <a:bodyPr/>
          <a:lstStyle/>
          <a:p>
            <a:r>
              <a:rPr lang="en-US" dirty="0"/>
              <a:t>Logging out of web application -2 – Empty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1BDE4A-758D-4CF0-92A6-74CF617FD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72" y="1343025"/>
            <a:ext cx="90106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94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D27155-8923-4C74-AFBA-34C0976B12EE}"/>
              </a:ext>
            </a:extLst>
          </p:cNvPr>
          <p:cNvSpPr txBox="1"/>
          <p:nvPr/>
        </p:nvSpPr>
        <p:spPr>
          <a:xfrm>
            <a:off x="3773347" y="3059668"/>
            <a:ext cx="508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Implementing Authentication with OpenID Connect</a:t>
            </a:r>
          </a:p>
        </p:txBody>
      </p:sp>
    </p:spTree>
    <p:extLst>
      <p:ext uri="{BB962C8B-B14F-4D97-AF65-F5344CB8AC3E}">
        <p14:creationId xmlns:p14="http://schemas.microsoft.com/office/powerpoint/2010/main" val="969402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9D6F5-3A7A-43FD-97ED-4B7A0585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783"/>
          </a:xfrm>
        </p:spPr>
        <p:txBody>
          <a:bodyPr/>
          <a:lstStyle/>
          <a:p>
            <a:r>
              <a:rPr lang="en-US" dirty="0"/>
              <a:t>Log out of identity provider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3C506-5E7B-4F6D-A721-F1CC189B2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095500"/>
            <a:ext cx="105918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13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DE62A-8B2C-47F6-BFE4-855BF711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9014"/>
          </a:xfrm>
        </p:spPr>
        <p:txBody>
          <a:bodyPr>
            <a:normAutofit fontScale="90000"/>
          </a:bodyPr>
          <a:lstStyle/>
          <a:p>
            <a:r>
              <a:rPr lang="en-US" dirty="0"/>
              <a:t>Redirect after logout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4DB8D-9629-4561-A5F3-1321DB80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170"/>
            <a:ext cx="10877550" cy="2486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01131B-1D2B-4351-BB1F-7CEB7CF12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77519"/>
            <a:ext cx="11925300" cy="29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01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6F69-9A5A-410A-A58B-9D9E9A06E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594" y="3178043"/>
            <a:ext cx="1583274" cy="501914"/>
          </a:xfrm>
        </p:spPr>
        <p:txBody>
          <a:bodyPr>
            <a:normAutofit fontScale="90000"/>
          </a:bodyPr>
          <a:lstStyle/>
          <a:p>
            <a:r>
              <a:rPr lang="en-US" dirty="0"/>
              <a:t>CLAIMS</a:t>
            </a:r>
          </a:p>
        </p:txBody>
      </p:sp>
    </p:spTree>
    <p:extLst>
      <p:ext uri="{BB962C8B-B14F-4D97-AF65-F5344CB8AC3E}">
        <p14:creationId xmlns:p14="http://schemas.microsoft.com/office/powerpoint/2010/main" val="3194414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A1336-0F12-4282-B3DD-C90F83C03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6887"/>
          </a:xfrm>
        </p:spPr>
        <p:txBody>
          <a:bodyPr>
            <a:normAutofit fontScale="90000"/>
          </a:bodyPr>
          <a:lstStyle/>
          <a:p>
            <a:r>
              <a:rPr lang="en-US" dirty="0"/>
              <a:t>Identity TOKEN - claims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34E76-92FB-452E-9DAF-B1F354BD3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042"/>
            <a:ext cx="12192000" cy="56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94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A0C9C-472E-4BB4-BE10-CDC7AD1B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7358"/>
          </a:xfrm>
        </p:spPr>
        <p:txBody>
          <a:bodyPr/>
          <a:lstStyle/>
          <a:p>
            <a:r>
              <a:rPr lang="en-US" dirty="0"/>
              <a:t>Clear default Inbound claim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16C71-7D4E-4A91-8A72-6301EB638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984"/>
            <a:ext cx="8315944" cy="5388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B7711E-EC50-4486-98D1-95AC3D849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891" y="1319514"/>
            <a:ext cx="5467108" cy="553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14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B0C3F-5C8A-441C-85D4-7B14ACB39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6335"/>
          </a:xfrm>
        </p:spPr>
        <p:txBody>
          <a:bodyPr/>
          <a:lstStyle/>
          <a:p>
            <a:r>
              <a:rPr lang="en-US" dirty="0"/>
              <a:t>Session ID and </a:t>
            </a:r>
            <a:r>
              <a:rPr lang="en-US" dirty="0" err="1"/>
              <a:t>idp</a:t>
            </a:r>
            <a:r>
              <a:rPr lang="en-US" dirty="0"/>
              <a:t> – Not required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1ED7F-2232-4729-AC73-D5C8DCC24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3996"/>
            <a:ext cx="10036277" cy="4844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BFF801-590E-43B5-9ADD-C4D50EE0D689}"/>
              </a:ext>
            </a:extLst>
          </p:cNvPr>
          <p:cNvSpPr txBox="1"/>
          <p:nvPr/>
        </p:nvSpPr>
        <p:spPr>
          <a:xfrm>
            <a:off x="92597" y="1441577"/>
            <a:ext cx="528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contains </a:t>
            </a:r>
            <a:r>
              <a:rPr lang="en-US" dirty="0" err="1"/>
              <a:t>sid</a:t>
            </a:r>
            <a:r>
              <a:rPr lang="en-US" dirty="0"/>
              <a:t> (session id) and </a:t>
            </a:r>
            <a:r>
              <a:rPr lang="en-US" dirty="0" err="1"/>
              <a:t>idp</a:t>
            </a:r>
            <a:r>
              <a:rPr lang="en-US" dirty="0"/>
              <a:t> at the level of </a:t>
            </a:r>
            <a:r>
              <a:rPr lang="en-US" dirty="0" err="1"/>
              <a:t>idp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4569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89C46-1BB2-4712-AC11-A3272F55F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5231"/>
          </a:xfrm>
        </p:spPr>
        <p:txBody>
          <a:bodyPr/>
          <a:lstStyle/>
          <a:p>
            <a:r>
              <a:rPr lang="en-US" dirty="0"/>
              <a:t>Claims transformation : manipulating claims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C8A93-D775-483E-AE6C-7650BFD30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387"/>
            <a:ext cx="10595380" cy="54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2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B2EB-3766-494F-BAB5-689AE3149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382"/>
          </a:xfrm>
        </p:spPr>
        <p:txBody>
          <a:bodyPr/>
          <a:lstStyle/>
          <a:p>
            <a:r>
              <a:rPr lang="en-US" dirty="0"/>
              <a:t>Getting additional information through user endpoint -1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D95CF-6C82-494F-9145-FCCFF1BA7EED}"/>
              </a:ext>
            </a:extLst>
          </p:cNvPr>
          <p:cNvSpPr txBox="1"/>
          <p:nvPr/>
        </p:nvSpPr>
        <p:spPr>
          <a:xfrm>
            <a:off x="324091" y="1446835"/>
            <a:ext cx="697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we add claim in the address then we will have privacy related issues.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FD7E2-169D-457F-B32B-DB86FA6F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" y="1816166"/>
            <a:ext cx="9314203" cy="504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12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B2EB-3766-494F-BAB5-689AE3149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382"/>
          </a:xfrm>
        </p:spPr>
        <p:txBody>
          <a:bodyPr/>
          <a:lstStyle/>
          <a:p>
            <a:r>
              <a:rPr lang="en-US" dirty="0"/>
              <a:t>Getting additional information through user endpoint -2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0B2F63-CF46-4DCA-9D78-C62568034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538"/>
            <a:ext cx="8946931" cy="556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6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B2EB-3766-494F-BAB5-689AE3149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382"/>
          </a:xfrm>
        </p:spPr>
        <p:txBody>
          <a:bodyPr/>
          <a:lstStyle/>
          <a:p>
            <a:r>
              <a:rPr lang="en-US" dirty="0"/>
              <a:t>Getting additional information through user endpoint -3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2B122-2CBA-4A2D-B837-C67A873A6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984"/>
            <a:ext cx="11571694" cy="538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77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ACC0F83-D142-4FAA-B3A4-516250AF68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0170" y="882650"/>
            <a:ext cx="640431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OAuth 2.0 Security Best Current Practice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6D3FB-D077-499E-87C7-B78EB335B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0" y="1295400"/>
            <a:ext cx="6284708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74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ED4C-39DC-4763-BA82-57BEFC0A7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5231"/>
          </a:xfrm>
        </p:spPr>
        <p:txBody>
          <a:bodyPr/>
          <a:lstStyle/>
          <a:p>
            <a:r>
              <a:rPr lang="en-US" dirty="0"/>
              <a:t>DELETE CODE ACCORDINGLY BY REVERESE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690F6F-F676-4709-AFF7-86C9FA318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2915"/>
            <a:ext cx="12192000" cy="42275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CF9253-BA84-412A-9512-5448C07DB3F4}"/>
              </a:ext>
            </a:extLst>
          </p:cNvPr>
          <p:cNvSpPr txBox="1"/>
          <p:nvPr/>
        </p:nvSpPr>
        <p:spPr>
          <a:xfrm>
            <a:off x="185195" y="1377387"/>
            <a:ext cx="1556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scopes</a:t>
            </a:r>
          </a:p>
        </p:txBody>
      </p:sp>
    </p:spTree>
    <p:extLst>
      <p:ext uri="{BB962C8B-B14F-4D97-AF65-F5344CB8AC3E}">
        <p14:creationId xmlns:p14="http://schemas.microsoft.com/office/powerpoint/2010/main" val="1147541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FB41-A819-4441-9956-494AA45DF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8933"/>
          </a:xfrm>
        </p:spPr>
        <p:txBody>
          <a:bodyPr/>
          <a:lstStyle/>
          <a:p>
            <a:r>
              <a:rPr lang="en-US" dirty="0"/>
              <a:t>Profile – Address can be seen in identity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1A723-B4A7-4731-81BF-007363610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3" y="1500809"/>
            <a:ext cx="10467975" cy="472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5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D84F-F040-4171-A2AF-2D21A234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1611"/>
          </a:xfrm>
        </p:spPr>
        <p:txBody>
          <a:bodyPr>
            <a:normAutofit fontScale="90000"/>
          </a:bodyPr>
          <a:lstStyle/>
          <a:p>
            <a:r>
              <a:rPr lang="en-US" dirty="0"/>
              <a:t>Address is excluded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B50EC8-F6EC-49EA-B443-B498FADAA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0846"/>
            <a:ext cx="10507623" cy="4867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0CCDE6-257F-43ED-B111-B6C03E4FDEFF}"/>
              </a:ext>
            </a:extLst>
          </p:cNvPr>
          <p:cNvSpPr txBox="1"/>
          <p:nvPr/>
        </p:nvSpPr>
        <p:spPr>
          <a:xfrm>
            <a:off x="127321" y="1412640"/>
            <a:ext cx="7509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 not added in the claims set. Only </a:t>
            </a:r>
            <a:r>
              <a:rPr lang="en-US" dirty="0" err="1"/>
              <a:t>MapUniqueJsonKey</a:t>
            </a:r>
            <a:r>
              <a:rPr lang="en-US" dirty="0"/>
              <a:t> will be added</a:t>
            </a:r>
          </a:p>
        </p:txBody>
      </p:sp>
    </p:spTree>
    <p:extLst>
      <p:ext uri="{BB962C8B-B14F-4D97-AF65-F5344CB8AC3E}">
        <p14:creationId xmlns:p14="http://schemas.microsoft.com/office/powerpoint/2010/main" val="2916577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ED6EF-AC85-44CF-8165-BEB24CF7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1611"/>
          </a:xfrm>
        </p:spPr>
        <p:txBody>
          <a:bodyPr>
            <a:normAutofit fontScale="90000"/>
          </a:bodyPr>
          <a:lstStyle/>
          <a:p>
            <a:r>
              <a:rPr lang="en-US" dirty="0"/>
              <a:t>Address claim is not part of user identity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94058C-3842-479D-BA94-4A1680732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848" y="1357463"/>
            <a:ext cx="7382190" cy="538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82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E7BC9-481D-4C72-B0B8-803D80147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4679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dirty="0" err="1"/>
              <a:t>userinfo</a:t>
            </a:r>
            <a:r>
              <a:rPr lang="en-US" dirty="0"/>
              <a:t> endpoint to get claims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E11DA-5560-4AF0-BDB2-A5E2D1CF2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9823"/>
            <a:ext cx="9864587" cy="4948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FF89CB-D803-4838-81F1-D83C063C9791}"/>
              </a:ext>
            </a:extLst>
          </p:cNvPr>
          <p:cNvSpPr txBox="1"/>
          <p:nvPr/>
        </p:nvSpPr>
        <p:spPr>
          <a:xfrm>
            <a:off x="222377" y="1446835"/>
            <a:ext cx="229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razor view empty.</a:t>
            </a:r>
          </a:p>
        </p:txBody>
      </p:sp>
    </p:spTree>
    <p:extLst>
      <p:ext uri="{BB962C8B-B14F-4D97-AF65-F5344CB8AC3E}">
        <p14:creationId xmlns:p14="http://schemas.microsoft.com/office/powerpoint/2010/main" val="21973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BD51-4E2D-4988-AF43-5017F55BD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3657"/>
          </a:xfrm>
        </p:spPr>
        <p:txBody>
          <a:bodyPr>
            <a:normAutofit fontScale="90000"/>
          </a:bodyPr>
          <a:lstStyle/>
          <a:p>
            <a:r>
              <a:rPr lang="en-US" dirty="0"/>
              <a:t>Call user info end point to get claims - Add razor view empty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8E2EC-E548-42F9-8571-684E83A17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813"/>
            <a:ext cx="9821126" cy="496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5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BD51-4E2D-4988-AF43-5017F55BD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3657"/>
          </a:xfrm>
        </p:spPr>
        <p:txBody>
          <a:bodyPr>
            <a:normAutofit fontScale="90000"/>
          </a:bodyPr>
          <a:lstStyle/>
          <a:p>
            <a:r>
              <a:rPr lang="en-US" dirty="0"/>
              <a:t>Call user info end point to get claims - Add razor view empty - 1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6B6194-0597-47CE-8242-18082D342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953"/>
            <a:ext cx="12192000" cy="295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33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BD51-4E2D-4988-AF43-5017F55BD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3657"/>
          </a:xfrm>
        </p:spPr>
        <p:txBody>
          <a:bodyPr>
            <a:normAutofit fontScale="90000"/>
          </a:bodyPr>
          <a:lstStyle/>
          <a:p>
            <a:r>
              <a:rPr lang="en-US" dirty="0"/>
              <a:t>Call user info end point to get claims - Add razor view empty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99C10-A31A-47C9-8DFB-4A99DE66B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1895475"/>
            <a:ext cx="112299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27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0940E-A0E4-46AE-98D3-16BC1EB11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0036"/>
          </a:xfrm>
        </p:spPr>
        <p:txBody>
          <a:bodyPr>
            <a:normAutofit fontScale="90000"/>
          </a:bodyPr>
          <a:lstStyle/>
          <a:p>
            <a:r>
              <a:rPr lang="en-US" dirty="0"/>
              <a:t>Add HTTP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B505A-9C0C-4C04-86B8-D4C574E9A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30" y="1328336"/>
            <a:ext cx="91535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50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A571-D7F3-4813-99BD-95E5B1EA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9699"/>
          </a:xfrm>
        </p:spPr>
        <p:txBody>
          <a:bodyPr>
            <a:normAutofit fontScale="90000"/>
          </a:bodyPr>
          <a:lstStyle/>
          <a:p>
            <a:r>
              <a:rPr lang="en-US" dirty="0"/>
              <a:t>Get claims from user info Endpoint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4CFF0-3D82-45F0-B10E-B79482491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4" y="1312614"/>
            <a:ext cx="109823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03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724D-10CA-480C-A0A8-AE11D61A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1941"/>
          </a:xfrm>
        </p:spPr>
        <p:txBody>
          <a:bodyPr>
            <a:normAutofit fontScale="90000"/>
          </a:bodyPr>
          <a:lstStyle/>
          <a:p>
            <a:r>
              <a:rPr lang="en-US" dirty="0"/>
              <a:t>IdentityServer4.templates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DA43C3-A34E-46AC-ABD1-0955F969D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7484"/>
            <a:ext cx="12192000" cy="335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58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8F51-AA10-46C2-A2A2-7F76CAE8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4916"/>
          </a:xfrm>
        </p:spPr>
        <p:txBody>
          <a:bodyPr>
            <a:normAutofit fontScale="90000"/>
          </a:bodyPr>
          <a:lstStyle/>
          <a:p>
            <a:r>
              <a:rPr lang="en-US" dirty="0"/>
              <a:t>Role based authorization : ensuring that role is included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D66A3-816A-4C5A-8021-8891CFE55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" y="1249960"/>
            <a:ext cx="8313539" cy="55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80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8F51-AA10-46C2-A2A2-7F76CAE8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4916"/>
          </a:xfrm>
        </p:spPr>
        <p:txBody>
          <a:bodyPr>
            <a:normAutofit fontScale="90000"/>
          </a:bodyPr>
          <a:lstStyle/>
          <a:p>
            <a:r>
              <a:rPr lang="en-US" dirty="0"/>
              <a:t>Role based authorization : ensuring that role is included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56BE1-C058-45D3-AFAD-3F8BD282A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182"/>
            <a:ext cx="9714824" cy="56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28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8F51-AA10-46C2-A2A2-7F76CAE8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4916"/>
          </a:xfrm>
        </p:spPr>
        <p:txBody>
          <a:bodyPr>
            <a:normAutofit fontScale="90000"/>
          </a:bodyPr>
          <a:lstStyle/>
          <a:p>
            <a:r>
              <a:rPr lang="en-US" dirty="0"/>
              <a:t>Role based authorization : ensuring that role is included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B26B6-090E-4EA8-8366-957BDF195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4" y="1317072"/>
            <a:ext cx="96297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19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9E71-6BE4-4149-9556-270FF053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415"/>
          </a:xfrm>
        </p:spPr>
        <p:txBody>
          <a:bodyPr/>
          <a:lstStyle/>
          <a:p>
            <a:r>
              <a:rPr lang="en-US" dirty="0"/>
              <a:t>Role claim is not retrieved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84ACE-4998-4F4F-BD20-E97908D2B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073"/>
            <a:ext cx="12192000" cy="55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42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70438-5FFA-4DB0-BFA7-C6FD7D5C5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0886"/>
          </a:xfrm>
        </p:spPr>
        <p:txBody>
          <a:bodyPr>
            <a:normAutofit fontScale="90000"/>
          </a:bodyPr>
          <a:lstStyle/>
          <a:p>
            <a:r>
              <a:rPr lang="en-US" dirty="0"/>
              <a:t>Default claim mappings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2C8CC2-82D3-470E-B07E-872C16482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71" y="1562374"/>
            <a:ext cx="9847478" cy="3633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EDDD83-04BB-4F37-9695-39FE275EFE45}"/>
              </a:ext>
            </a:extLst>
          </p:cNvPr>
          <p:cNvSpPr txBox="1"/>
          <p:nvPr/>
        </p:nvSpPr>
        <p:spPr>
          <a:xfrm>
            <a:off x="98471" y="1193042"/>
            <a:ext cx="5421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claim is not added as it does not have mappings.</a:t>
            </a:r>
          </a:p>
        </p:txBody>
      </p:sp>
    </p:spTree>
    <p:extLst>
      <p:ext uri="{BB962C8B-B14F-4D97-AF65-F5344CB8AC3E}">
        <p14:creationId xmlns:p14="http://schemas.microsoft.com/office/powerpoint/2010/main" val="3568050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2AB4D-54E8-4ACF-BD3F-521B0BC1D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69262"/>
          </a:xfrm>
        </p:spPr>
        <p:txBody>
          <a:bodyPr>
            <a:normAutofit fontScale="90000"/>
          </a:bodyPr>
          <a:lstStyle/>
          <a:p>
            <a:r>
              <a:rPr lang="en-US" dirty="0"/>
              <a:t>Claim mapping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EF661-B56D-4AD1-A084-2837A7B3D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5093"/>
            <a:ext cx="89820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92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206EF-3FA7-4003-BE10-047D6CEC2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7136"/>
          </a:xfrm>
        </p:spPr>
        <p:txBody>
          <a:bodyPr>
            <a:normAutofit fontScale="90000"/>
          </a:bodyPr>
          <a:lstStyle/>
          <a:p>
            <a:r>
              <a:rPr lang="en-US" dirty="0"/>
              <a:t>Observation after claim mapping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F8F1B-71AB-402D-8832-418FB703B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292"/>
            <a:ext cx="121920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75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80150-DE8A-4D93-A261-02461E46F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7470"/>
          </a:xfrm>
        </p:spPr>
        <p:txBody>
          <a:bodyPr>
            <a:normAutofit fontScale="90000"/>
          </a:bodyPr>
          <a:lstStyle/>
          <a:p>
            <a:r>
              <a:rPr lang="en-US" dirty="0"/>
              <a:t>Role based authorization in 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FF575-D4FF-4612-8A50-54782DFEE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9626"/>
            <a:ext cx="10391775" cy="2105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DCF9E2-D4B1-4010-9901-4CCE4667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53350"/>
            <a:ext cx="7429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63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5CFE3-6A18-4FC9-AC7F-5756BFC6B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7"/>
            <a:ext cx="11029616" cy="279356"/>
          </a:xfrm>
        </p:spPr>
        <p:txBody>
          <a:bodyPr>
            <a:noAutofit/>
          </a:bodyPr>
          <a:lstStyle/>
          <a:p>
            <a:r>
              <a:rPr lang="en-US" sz="1600" dirty="0"/>
              <a:t>Observation : Frank is able to order the frame using controller even if he does not have role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A3849-AE61-4192-AAE3-EC875380E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85" y="1150181"/>
            <a:ext cx="101250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4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375F-6F07-4342-A22F-6BA33A747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4248"/>
          </a:xfrm>
        </p:spPr>
        <p:txBody>
          <a:bodyPr>
            <a:normAutofit fontScale="90000"/>
          </a:bodyPr>
          <a:lstStyle/>
          <a:p>
            <a:r>
              <a:rPr lang="en-US" dirty="0"/>
              <a:t>RBAC – In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4A093-6464-4EA1-A322-56B21D246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87" y="1138806"/>
            <a:ext cx="5705475" cy="114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F510D-0E32-4B3E-9788-0255DEABE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7000"/>
            <a:ext cx="10487025" cy="4191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1B2DF0-3359-4FBC-BDFD-FBD6933F523F}"/>
              </a:ext>
            </a:extLst>
          </p:cNvPr>
          <p:cNvSpPr txBox="1"/>
          <p:nvPr/>
        </p:nvSpPr>
        <p:spPr>
          <a:xfrm>
            <a:off x="103020" y="2289737"/>
            <a:ext cx="930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users will get access denied in case if we try to enter URL as mentioned in previous slide </a:t>
            </a:r>
          </a:p>
        </p:txBody>
      </p:sp>
    </p:spTree>
    <p:extLst>
      <p:ext uri="{BB962C8B-B14F-4D97-AF65-F5344CB8AC3E}">
        <p14:creationId xmlns:p14="http://schemas.microsoft.com/office/powerpoint/2010/main" val="1543001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01A20-DE4C-4A27-83C1-2A76EF8D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7358"/>
          </a:xfrm>
        </p:spPr>
        <p:txBody>
          <a:bodyPr/>
          <a:lstStyle/>
          <a:p>
            <a:r>
              <a:rPr lang="en-US" dirty="0"/>
              <a:t>Identity SERVER 4 EMPTY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AB315-08F8-4EB7-80BA-7822567C9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007"/>
            <a:ext cx="12192000" cy="518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153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45716-A366-4181-A4B4-69BC6309F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415"/>
          </a:xfrm>
        </p:spPr>
        <p:txBody>
          <a:bodyPr/>
          <a:lstStyle/>
          <a:p>
            <a:r>
              <a:rPr lang="en-US" dirty="0"/>
              <a:t>Add Access denied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1E0D3-A1FE-4BEB-9809-198E1BE19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0" y="1241571"/>
            <a:ext cx="9344025" cy="2714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72D00D-CF34-467E-AC02-C81289F26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8411"/>
            <a:ext cx="92202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40A4D2-EBE3-4FD3-BE8B-3E3B1AC1A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44929"/>
            <a:ext cx="77914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16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1C608-957E-4CF4-A030-28F8CDC5C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971"/>
          </a:xfrm>
        </p:spPr>
        <p:txBody>
          <a:bodyPr/>
          <a:lstStyle/>
          <a:p>
            <a:r>
              <a:rPr lang="en-US" dirty="0"/>
              <a:t>Gallery access denied </a:t>
            </a:r>
            <a:r>
              <a:rPr lang="en-US"/>
              <a:t>order frame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51759-8BD8-4035-9962-24F1BB1E8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7" y="1415962"/>
            <a:ext cx="99917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10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786BC-6AD8-40F8-B980-F3CB54517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0507"/>
          </a:xfrm>
        </p:spPr>
        <p:txBody>
          <a:bodyPr/>
          <a:lstStyle/>
          <a:p>
            <a:r>
              <a:rPr lang="en-US" dirty="0"/>
              <a:t>IDENTITY SERVER 4 APP URL + Launch browser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2A18F-C6E4-49CF-847F-AB5561710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664"/>
            <a:ext cx="12192000" cy="538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75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40876-3FE3-40D9-94B5-C7B989ABF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462"/>
          </a:xfrm>
        </p:spPr>
        <p:txBody>
          <a:bodyPr>
            <a:normAutofit fontScale="90000"/>
          </a:bodyPr>
          <a:lstStyle/>
          <a:p>
            <a:r>
              <a:rPr lang="en-US" dirty="0"/>
              <a:t>Identity server open id configuration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BEE00B-139C-4BFF-8328-6AA34282CEF9}"/>
              </a:ext>
            </a:extLst>
          </p:cNvPr>
          <p:cNvSpPr/>
          <p:nvPr/>
        </p:nvSpPr>
        <p:spPr>
          <a:xfrm>
            <a:off x="0" y="1180618"/>
            <a:ext cx="5888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https://localhost:44318/.well-known/openid-configuration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03BFEA-68FF-457A-A508-F7A9F275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950"/>
            <a:ext cx="6265942" cy="530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96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CDD36-6AAF-4669-8082-D4CB20D92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81540"/>
          </a:xfrm>
        </p:spPr>
        <p:txBody>
          <a:bodyPr/>
          <a:lstStyle/>
          <a:p>
            <a:r>
              <a:rPr lang="en-US" dirty="0"/>
              <a:t>Adding a user interface to IS4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C7E34-0772-4795-9BCD-301320AE7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761"/>
            <a:ext cx="12192000" cy="68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17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A1563-362D-4C0A-92A1-EEDF75B5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910"/>
          </a:xfrm>
        </p:spPr>
        <p:txBody>
          <a:bodyPr/>
          <a:lstStyle/>
          <a:p>
            <a:r>
              <a:rPr lang="en-US" dirty="0"/>
              <a:t>Test 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6CB1E-E082-42E9-B3B2-237C36F2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066"/>
            <a:ext cx="12192000" cy="521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5313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202358ec-179a-408b-b7b5-a044911a4b9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DB438EAC94924B920680F565C2EAFC" ma:contentTypeVersion="13" ma:contentTypeDescription="Create a new document." ma:contentTypeScope="" ma:versionID="e54cca1f4f0be5afd0796b168a64d0ae">
  <xsd:schema xmlns:xsd="http://www.w3.org/2001/XMLSchema" xmlns:xs="http://www.w3.org/2001/XMLSchema" xmlns:p="http://schemas.microsoft.com/office/2006/metadata/properties" xmlns:ns3="202358ec-179a-408b-b7b5-a044911a4b9d" xmlns:ns4="c259813f-1519-4b54-bad6-e01c4fa9220c" targetNamespace="http://schemas.microsoft.com/office/2006/metadata/properties" ma:root="true" ma:fieldsID="de09b3765c4669d39f7417c6411f815b" ns3:_="" ns4:_="">
    <xsd:import namespace="202358ec-179a-408b-b7b5-a044911a4b9d"/>
    <xsd:import namespace="c259813f-1519-4b54-bad6-e01c4fa9220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2358ec-179a-408b-b7b5-a044911a4b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59813f-1519-4b54-bad6-e01c4fa9220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purl.org/dc/terms/"/>
    <ds:schemaRef ds:uri="c259813f-1519-4b54-bad6-e01c4fa9220c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202358ec-179a-408b-b7b5-a044911a4b9d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26E7521-10F3-4296-BF85-2F6D0232C4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2358ec-179a-408b-b7b5-a044911a4b9d"/>
    <ds:schemaRef ds:uri="c259813f-1519-4b54-bad6-e01c4fa922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{CB5F6063-6C43-4AB6-8E25-BF68E077AEC9}tf33552983_win32</Template>
  <TotalTime>833</TotalTime>
  <Words>413</Words>
  <Application>Microsoft Office PowerPoint</Application>
  <PresentationFormat>Widescreen</PresentationFormat>
  <Paragraphs>62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Courier New</vt:lpstr>
      <vt:lpstr>Franklin Gothic Book</vt:lpstr>
      <vt:lpstr>Franklin Gothic Demi</vt:lpstr>
      <vt:lpstr>Wingdings 2</vt:lpstr>
      <vt:lpstr>DividendVTI</vt:lpstr>
      <vt:lpstr>Title Lorem Ipsum</vt:lpstr>
      <vt:lpstr>PowerPoint Presentation</vt:lpstr>
      <vt:lpstr>OAuth 2.0 Security Best Current Practice </vt:lpstr>
      <vt:lpstr>IdentityServer4.templates</vt:lpstr>
      <vt:lpstr>Identity SERVER 4 EMPTY Template</vt:lpstr>
      <vt:lpstr>IDENTITY SERVER 4 APP URL + Launch browser</vt:lpstr>
      <vt:lpstr>Identity server open id configuration</vt:lpstr>
      <vt:lpstr>Adding a user interface to IS4</vt:lpstr>
      <vt:lpstr>Test users</vt:lpstr>
      <vt:lpstr>IdentityResources.Profile() and Test users</vt:lpstr>
      <vt:lpstr>Securing user authentication process</vt:lpstr>
      <vt:lpstr>Implicit grant</vt:lpstr>
      <vt:lpstr>Inspect network</vt:lpstr>
      <vt:lpstr>Authorization endpoint</vt:lpstr>
      <vt:lpstr>Name identifier from SUB</vt:lpstr>
      <vt:lpstr>Profile claims are missing</vt:lpstr>
      <vt:lpstr>Authorization code + PKCE</vt:lpstr>
      <vt:lpstr>Logging out of web application - 1</vt:lpstr>
      <vt:lpstr>Logging out of web application -2 – Empty page</vt:lpstr>
      <vt:lpstr>Log out of identity provider</vt:lpstr>
      <vt:lpstr>Redirect after logout</vt:lpstr>
      <vt:lpstr>CLAIMS</vt:lpstr>
      <vt:lpstr>Identity TOKEN - claims</vt:lpstr>
      <vt:lpstr>Clear default Inbound claim types</vt:lpstr>
      <vt:lpstr>Session ID and idp – Not required</vt:lpstr>
      <vt:lpstr>Claims transformation : manipulating claims collection</vt:lpstr>
      <vt:lpstr>Getting additional information through user endpoint -1</vt:lpstr>
      <vt:lpstr>Getting additional information through user endpoint -2</vt:lpstr>
      <vt:lpstr>Getting additional information through user endpoint -3</vt:lpstr>
      <vt:lpstr>DELETE CODE ACCORDINGLY BY REVERESE ENGINEERING</vt:lpstr>
      <vt:lpstr>Profile – Address can be seen in identity server</vt:lpstr>
      <vt:lpstr>Address is excluded</vt:lpstr>
      <vt:lpstr>Address claim is not part of user identity</vt:lpstr>
      <vt:lpstr>Call userinfo endpoint to get claims</vt:lpstr>
      <vt:lpstr>Call user info end point to get claims - Add razor view empty - 1</vt:lpstr>
      <vt:lpstr>Call user info end point to get claims - Add razor view empty - 1</vt:lpstr>
      <vt:lpstr>Call user info end point to get claims - Add razor view empty - 2</vt:lpstr>
      <vt:lpstr>Add HTTP Client</vt:lpstr>
      <vt:lpstr>Get claims from user info Endpoint</vt:lpstr>
      <vt:lpstr>Role based authorization : ensuring that role is included - 1</vt:lpstr>
      <vt:lpstr>Role based authorization : ensuring that role is included - 2</vt:lpstr>
      <vt:lpstr>Role based authorization : ensuring that role is included - 3</vt:lpstr>
      <vt:lpstr>Role claim is not retrieved</vt:lpstr>
      <vt:lpstr>Default claim mappings</vt:lpstr>
      <vt:lpstr>Claim mapping</vt:lpstr>
      <vt:lpstr>Observation after claim mapping</vt:lpstr>
      <vt:lpstr>Role based authorization in views</vt:lpstr>
      <vt:lpstr>Observation : Frank is able to order the frame using controller even if he does not have role</vt:lpstr>
      <vt:lpstr>RBAC – In controller</vt:lpstr>
      <vt:lpstr>Add Access denied</vt:lpstr>
      <vt:lpstr>Gallery access denied order frame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Kandula, Sandeep</dc:creator>
  <cp:lastModifiedBy>Kandula, Sandeep</cp:lastModifiedBy>
  <cp:revision>92</cp:revision>
  <dcterms:created xsi:type="dcterms:W3CDTF">2021-11-29T12:32:24Z</dcterms:created>
  <dcterms:modified xsi:type="dcterms:W3CDTF">2021-12-05T17:27:34Z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0x010100FCDB438EAC94924B920680F565C2EAFC</vt:lpwstr>
  </property>
</Properties>
</file>